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36" r:id="rId2"/>
    <p:sldId id="276" r:id="rId3"/>
    <p:sldId id="279" r:id="rId4"/>
    <p:sldId id="347" r:id="rId5"/>
    <p:sldId id="348" r:id="rId6"/>
    <p:sldId id="349" r:id="rId7"/>
    <p:sldId id="354" r:id="rId8"/>
    <p:sldId id="351" r:id="rId9"/>
    <p:sldId id="268" r:id="rId10"/>
    <p:sldId id="269" r:id="rId11"/>
    <p:sldId id="355" r:id="rId12"/>
    <p:sldId id="350" r:id="rId13"/>
    <p:sldId id="33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AEC"/>
    <a:srgbClr val="FDFAEB"/>
    <a:srgbClr val="006CB8"/>
    <a:srgbClr val="ED1C24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6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6.1a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Exponential Growth and Decay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BI-HighSchool-2019\Digital Examples\Algebra 2\ART\png\HSAlg2_de_0601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609" y="2132568"/>
            <a:ext cx="3327825" cy="302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K:\BI-HighSchool-2019\Digital Examples\Algebra 2\ART\png\HSAlg2_de_0601_001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677" y="2149194"/>
            <a:ext cx="2494857" cy="277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2861868" y="2531428"/>
            <a:ext cx="0" cy="55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84959" y="487550"/>
            <a:ext cx="126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b. Step 1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697707" y="344058"/>
                <a:ext cx="7950663" cy="908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Identify the value of the base. The base,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is greater than 0 and less than 1, so the function represents exponential decay.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707" y="344058"/>
                <a:ext cx="7950663" cy="908390"/>
              </a:xfrm>
              <a:prstGeom prst="rect">
                <a:avLst/>
              </a:prstGeom>
              <a:blipFill rotWithShape="1">
                <a:blip r:embed="rId4"/>
                <a:stretch>
                  <a:fillRect l="-766" r="-843" b="-11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77059" y="1487058"/>
            <a:ext cx="126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1697707" y="1487058"/>
            <a:ext cx="2889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Make a table of values.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/>
            </p:nvGraphicFramePr>
            <p:xfrm>
              <a:off x="1825035" y="2151608"/>
              <a:ext cx="5120640" cy="12466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315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5733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595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i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dirty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dirty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dirty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dirty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6230182"/>
                  </p:ext>
                </p:extLst>
              </p:nvPr>
            </p:nvGraphicFramePr>
            <p:xfrm>
              <a:off x="1825035" y="2151608"/>
              <a:ext cx="5120640" cy="12466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31520"/>
                    <a:gridCol w="731520"/>
                    <a:gridCol w="731520"/>
                    <a:gridCol w="731520"/>
                    <a:gridCol w="731520"/>
                    <a:gridCol w="731520"/>
                    <a:gridCol w="731520"/>
                  </a:tblGrid>
                  <a:tr h="5733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endParaRPr lang="en-US" sz="2000" b="1" i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100000" t="-1064" r="-500833" b="-118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200000" t="-1064" r="-400833" b="-118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300000" t="-1064" r="-300833" b="-118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7335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i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500000" t="-86364" r="-100833" b="-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l="-600000" t="-86364" r="-833" b="-90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77059" y="3660414"/>
            <a:ext cx="126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1697707" y="3660414"/>
            <a:ext cx="3649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Plot the points from the table.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77059" y="4337876"/>
            <a:ext cx="126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Step 4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1697707" y="4337876"/>
            <a:ext cx="53455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Draw, from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right to left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 smooth curve that begins just above the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-axis, passes through the plotted points, and moves up to the left.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154130" y="2375870"/>
            <a:ext cx="1627871" cy="2464728"/>
            <a:chOff x="8154130" y="2375870"/>
            <a:chExt cx="1627871" cy="2464728"/>
          </a:xfrm>
        </p:grpSpPr>
        <p:sp>
          <p:nvSpPr>
            <p:cNvPr id="15" name="Oval 14"/>
            <p:cNvSpPr/>
            <p:nvPr/>
          </p:nvSpPr>
          <p:spPr>
            <a:xfrm>
              <a:off x="8154130" y="2375870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462337" y="3596094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9053600" y="4496438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8761102" y="4188386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9358204" y="4648791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9665764" y="4724360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6370820" y="2765685"/>
            <a:ext cx="389744" cy="59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752819" y="2765685"/>
            <a:ext cx="389744" cy="59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519823" y="2768183"/>
            <a:ext cx="389744" cy="59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12666" y="2765685"/>
            <a:ext cx="389744" cy="59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89292" y="2783173"/>
            <a:ext cx="389744" cy="59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698922" y="2783173"/>
            <a:ext cx="389744" cy="59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9169837" y="3570338"/>
            <a:ext cx="1370701" cy="926100"/>
            <a:chOff x="5292491" y="4665840"/>
            <a:chExt cx="1573391" cy="537171"/>
          </a:xfrm>
        </p:grpSpPr>
        <p:sp>
          <p:nvSpPr>
            <p:cNvPr id="31" name="Rounded Rectangular Callout 30"/>
            <p:cNvSpPr/>
            <p:nvPr/>
          </p:nvSpPr>
          <p:spPr>
            <a:xfrm>
              <a:off x="5309496" y="4665840"/>
              <a:ext cx="1241076" cy="338554"/>
            </a:xfrm>
            <a:prstGeom prst="wedgeRoundRectCallout">
              <a:avLst>
                <a:gd name="adj1" fmla="val -41784"/>
                <a:gd name="adj2" fmla="val 121583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5292491" y="4668826"/>
                  <a:ext cx="1573391" cy="53418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1800"/>
                    </a:spcBef>
                    <a:spcAft>
                      <a:spcPts val="1200"/>
                    </a:spcAft>
                  </a:pPr>
                  <a:r>
                    <a:rPr lang="pt-BR" sz="1600" i="1" dirty="0">
                      <a:solidFill>
                        <a:schemeClr val="accent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</a:t>
                  </a:r>
                  <a:r>
                    <a:rPr lang="pt-BR" sz="1600" i="1" baseline="-25000" dirty="0">
                      <a:solidFill>
                        <a:schemeClr val="accent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600" i="1" dirty="0">
                          <a:solidFill>
                            <a:schemeClr val="accent1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=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600">
                                  <a:solidFill>
                                    <a:schemeClr val="accent1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1600">
                                  <a:solidFill>
                                    <a:schemeClr val="accent1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m:rPr>
                          <m:nor/>
                        </m:rPr>
                        <a:rPr lang="pt-BR" sz="1600" i="1" baseline="800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</m:oMath>
                  </a14:m>
                  <a:endParaRPr lang="en-US" sz="1600" i="1" baseline="300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2491" y="4668826"/>
                  <a:ext cx="1573391" cy="53418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22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7589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  <p:bldP spid="19" grpId="0"/>
      <p:bldP spid="2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87F8CB-3139-47B0-8AB7-51286609AE9B}"/>
              </a:ext>
            </a:extLst>
          </p:cNvPr>
          <p:cNvSpPr txBox="1"/>
          <p:nvPr/>
        </p:nvSpPr>
        <p:spPr>
          <a:xfrm>
            <a:off x="645459" y="597650"/>
            <a:ext cx="108652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Exponential Models</a:t>
            </a:r>
            <a:endParaRPr lang="en-US" sz="2400" dirty="0"/>
          </a:p>
          <a:p>
            <a:endParaRPr lang="en-US" sz="2400" b="1" dirty="0"/>
          </a:p>
          <a:p>
            <a:r>
              <a:rPr lang="en-US" sz="2400" dirty="0"/>
              <a:t>Exponential equations/functions that reflect (model) real-world situations.</a:t>
            </a:r>
          </a:p>
          <a:p>
            <a:endParaRPr lang="en-US" sz="2400" dirty="0"/>
          </a:p>
          <a:p>
            <a:r>
              <a:rPr lang="en-US" sz="2400" dirty="0"/>
              <a:t>A common example is a value you are tracking that increases or decreases by a fixed percentage over a regular period of time (a year).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6A307A-898F-478D-9381-E21326F95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295" y="3127291"/>
            <a:ext cx="10156116" cy="120820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77ACC72-3ACD-40B3-9C42-D79393A6BB52}"/>
                  </a:ext>
                </a:extLst>
              </p:cNvPr>
              <p:cNvSpPr txBox="1"/>
              <p:nvPr/>
            </p:nvSpPr>
            <p:spPr>
              <a:xfrm>
                <a:off x="1166589" y="4392713"/>
                <a:ext cx="10865223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…where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 is the initial/starting value</a:t>
                </a:r>
              </a:p>
              <a:p>
                <a:r>
                  <a:rPr lang="en-US" sz="2400" dirty="0"/>
                  <a:t>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/>
                  <a:t> is the rate of change</a:t>
                </a:r>
              </a:p>
              <a:p>
                <a:r>
                  <a:rPr lang="en-US" sz="2400" dirty="0"/>
                  <a:t>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 is the amount of time that has past</a:t>
                </a:r>
              </a:p>
              <a:p>
                <a:endParaRPr lang="en-US" sz="2400" dirty="0"/>
              </a:p>
              <a:p>
                <a:pPr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(1+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is the growth factor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is the decay factor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77ACC72-3ACD-40B3-9C42-D79393A6B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589" y="4392713"/>
                <a:ext cx="10865223" cy="2308324"/>
              </a:xfrm>
              <a:prstGeom prst="rect">
                <a:avLst/>
              </a:prstGeom>
              <a:blipFill>
                <a:blip r:embed="rId3"/>
                <a:stretch>
                  <a:fillRect l="-841" t="-2116" b="-5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01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" descr="C:\Users\md.iquebal\Desktop\Immu\Batch_04-Algebra 2\PNGGG\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48"/>
          <a:stretch/>
        </p:blipFill>
        <p:spPr bwMode="auto">
          <a:xfrm>
            <a:off x="55490" y="2211408"/>
            <a:ext cx="2963481" cy="199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213638" y="89039"/>
                <a:ext cx="87896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value of a car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(in thousands of dollars) can be approximated by the model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25(0.85)</a:t>
                </a:r>
                <a:r>
                  <a: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where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number of years since the car was new. </a:t>
                </a:r>
                <a:endParaRPr lang="en-US" sz="2000" i="1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638" y="89039"/>
                <a:ext cx="8789677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693" t="-3448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213638" y="914539"/>
            <a:ext cx="8942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Tell whether the model represents exponential growth or exponential decay.</a:t>
            </a:r>
            <a:endParaRPr lang="en-US" sz="2000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213638" y="1422539"/>
            <a:ext cx="8532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Identify the annual percent increase or decrease in the value of the car.</a:t>
            </a:r>
            <a:endParaRPr lang="en-US" sz="2000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213638" y="1943239"/>
            <a:ext cx="6169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Estimate when the value of the car will be $8000.</a:t>
            </a:r>
            <a:endParaRPr lang="en-US" sz="2000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md.iquebal\Desktop\Immu\Batch_04-Algebra 2\PNG\HSAlg2_t_0601_0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2415" y="4234294"/>
            <a:ext cx="3336386" cy="232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d.iquebal\Desktop\Immu\Batch_04-Algebra 2\PNGGG\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148"/>
          <a:stretch/>
        </p:blipFill>
        <p:spPr bwMode="auto">
          <a:xfrm>
            <a:off x="55490" y="1616372"/>
            <a:ext cx="3123130" cy="56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159653" y="2173308"/>
            <a:ext cx="256903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percent decrease,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15%, tells you how much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value the car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loses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each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year. The decay factor,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0.85, tells you what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fraction of the car’s value </a:t>
            </a:r>
          </a:p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remains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each year.</a:t>
            </a:r>
            <a:endParaRPr lang="en-US" sz="1600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13638" y="2486612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E33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3638" y="2945002"/>
            <a:ext cx="8574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base, 0.85, is greater than 0 and less than 1, so the model represents exponential decay.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13638" y="3746991"/>
                <a:ext cx="814551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90513" indent="-290513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b.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Because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given in years and the decay factor 0.85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0.15, the annual percent decrease is 0.15, or 15%. 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638" y="3746991"/>
                <a:ext cx="8145517" cy="707886"/>
              </a:xfrm>
              <a:prstGeom prst="rect">
                <a:avLst/>
              </a:prstGeom>
              <a:blipFill rotWithShape="1">
                <a:blip r:embed="rId5"/>
                <a:stretch>
                  <a:fillRect l="-749" t="-3448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13638" y="4601034"/>
                <a:ext cx="4722666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90513" indent="-290513"/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c.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Use the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trace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feature of a graphing calculator to determine that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8 when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7. After 7 years, the value of the car will be about $8000.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638" y="4601034"/>
                <a:ext cx="4722666" cy="1600438"/>
              </a:xfrm>
              <a:prstGeom prst="rect">
                <a:avLst/>
              </a:prstGeom>
              <a:blipFill rotWithShape="1">
                <a:blip r:embed="rId6"/>
                <a:stretch>
                  <a:fillRect l="-1290" t="-1527" r="-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825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9" grpId="0"/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300, #3-22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Learn what exponential functions are and how to graph them.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Learn what exponential growth and decay functions are and how they are used in the real world.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4412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Exponential function, p. 296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Exponential growth function, p. 296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Growth factor , p. 296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Exponential decay function , p. 296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Decay factor , p. 296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Asymptote , p. 296 </a:t>
            </a:r>
          </a:p>
          <a:p>
            <a:endParaRPr lang="en-US" dirty="0"/>
          </a:p>
          <a:p>
            <a:r>
              <a:rPr lang="en-US" b="1" dirty="0"/>
              <a:t>Previous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Properties of exponents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718A07A-28C9-49F2-978D-6B6463635408}"/>
                  </a:ext>
                </a:extLst>
              </p:cNvPr>
              <p:cNvSpPr txBox="1"/>
              <p:nvPr/>
            </p:nvSpPr>
            <p:spPr>
              <a:xfrm>
                <a:off x="2452035" y="2472639"/>
                <a:ext cx="6678559" cy="2123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8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3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3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3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138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718A07A-28C9-49F2-978D-6B6463635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035" y="2472639"/>
                <a:ext cx="6678559" cy="2123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A882C41-1B42-4132-86CA-8D7EA87CAC8D}"/>
              </a:ext>
            </a:extLst>
          </p:cNvPr>
          <p:cNvCxnSpPr>
            <a:cxnSpLocks/>
          </p:cNvCxnSpPr>
          <p:nvPr/>
        </p:nvCxnSpPr>
        <p:spPr>
          <a:xfrm flipH="1">
            <a:off x="8614611" y="2042293"/>
            <a:ext cx="515983" cy="667219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C6DD38E-7697-41DC-AE81-203A61396DEC}"/>
              </a:ext>
            </a:extLst>
          </p:cNvPr>
          <p:cNvCxnSpPr>
            <a:cxnSpLocks/>
          </p:cNvCxnSpPr>
          <p:nvPr/>
        </p:nvCxnSpPr>
        <p:spPr>
          <a:xfrm flipH="1" flipV="1">
            <a:off x="7534072" y="4226668"/>
            <a:ext cx="457201" cy="875490"/>
          </a:xfrm>
          <a:prstGeom prst="straightConnector1">
            <a:avLst/>
          </a:prstGeom>
          <a:ln w="53975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90B7A92-814A-428A-A221-790A634EA47F}"/>
              </a:ext>
            </a:extLst>
          </p:cNvPr>
          <p:cNvCxnSpPr>
            <a:cxnSpLocks/>
          </p:cNvCxnSpPr>
          <p:nvPr/>
        </p:nvCxnSpPr>
        <p:spPr>
          <a:xfrm flipV="1">
            <a:off x="5489483" y="4168703"/>
            <a:ext cx="603662" cy="473849"/>
          </a:xfrm>
          <a:prstGeom prst="straightConnector1">
            <a:avLst/>
          </a:prstGeom>
          <a:ln w="53975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FC6109F-56B0-410C-8B1A-CA5A2CD2BB40}"/>
              </a:ext>
            </a:extLst>
          </p:cNvPr>
          <p:cNvSpPr txBox="1"/>
          <p:nvPr/>
        </p:nvSpPr>
        <p:spPr>
          <a:xfrm>
            <a:off x="7642459" y="5039596"/>
            <a:ext cx="43797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Base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Not a variable, just a number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EE4E6A-DCD1-4177-B385-8C841319B6A0}"/>
              </a:ext>
            </a:extLst>
          </p:cNvPr>
          <p:cNvSpPr txBox="1"/>
          <p:nvPr/>
        </p:nvSpPr>
        <p:spPr>
          <a:xfrm>
            <a:off x="4084393" y="4597762"/>
            <a:ext cx="2934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Leading coefficient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F753F4-D6F8-4E3F-8394-C302F36B1768}"/>
              </a:ext>
            </a:extLst>
          </p:cNvPr>
          <p:cNvSpPr txBox="1"/>
          <p:nvPr/>
        </p:nvSpPr>
        <p:spPr>
          <a:xfrm>
            <a:off x="8947905" y="1088186"/>
            <a:ext cx="2375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Variable is in the exponent!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DFC48C-F530-4224-A04A-8941BEFADFD4}"/>
              </a:ext>
            </a:extLst>
          </p:cNvPr>
          <p:cNvSpPr txBox="1"/>
          <p:nvPr/>
        </p:nvSpPr>
        <p:spPr>
          <a:xfrm>
            <a:off x="2959422" y="400205"/>
            <a:ext cx="5231676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Exponential Function</a:t>
            </a:r>
          </a:p>
        </p:txBody>
      </p:sp>
    </p:spTree>
    <p:extLst>
      <p:ext uri="{BB962C8B-B14F-4D97-AF65-F5344CB8AC3E}">
        <p14:creationId xmlns:p14="http://schemas.microsoft.com/office/powerpoint/2010/main" val="32231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81729E-349C-40B7-BD65-641FFD322151}"/>
                  </a:ext>
                </a:extLst>
              </p:cNvPr>
              <p:cNvSpPr txBox="1"/>
              <p:nvPr/>
            </p:nvSpPr>
            <p:spPr>
              <a:xfrm>
                <a:off x="543860" y="573741"/>
                <a:ext cx="4823012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Examples of exponential functions:</a:t>
                </a:r>
              </a:p>
              <a:p>
                <a:endParaRPr lang="en-US" sz="24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=3(1.2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=1.3(.72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81729E-349C-40B7-BD65-641FFD3221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60" y="573741"/>
                <a:ext cx="4823012" cy="4154984"/>
              </a:xfrm>
              <a:prstGeom prst="rect">
                <a:avLst/>
              </a:prstGeom>
              <a:blipFill>
                <a:blip r:embed="rId2"/>
                <a:stretch>
                  <a:fillRect l="-1896" t="-1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46E1F2-3A1A-47CA-80E8-524F886EEFCF}"/>
                  </a:ext>
                </a:extLst>
              </p:cNvPr>
              <p:cNvSpPr txBox="1"/>
              <p:nvPr/>
            </p:nvSpPr>
            <p:spPr>
              <a:xfrm>
                <a:off x="3012141" y="1278965"/>
                <a:ext cx="3818967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=1,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400" b="0" dirty="0"/>
              </a:p>
              <a:p>
                <a:pPr/>
                <a:endParaRPr lang="en-US" sz="2400" dirty="0"/>
              </a:p>
              <a:p>
                <a:pPr/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=3,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=1.2</m:t>
                      </m:r>
                    </m:oMath>
                  </m:oMathPara>
                </a14:m>
                <a:endParaRPr lang="en-US" sz="2400" dirty="0"/>
              </a:p>
              <a:p>
                <a:pPr/>
                <a:endParaRPr lang="en-US" sz="2400" dirty="0"/>
              </a:p>
              <a:p>
                <a:pPr/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=1.3,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=.72</m:t>
                      </m:r>
                    </m:oMath>
                  </m:oMathPara>
                </a14:m>
                <a:endParaRPr lang="en-US" sz="2400" dirty="0"/>
              </a:p>
              <a:p>
                <a:pPr/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46E1F2-3A1A-47CA-80E8-524F886EE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141" y="1278965"/>
                <a:ext cx="3818967" cy="30469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EF06FD1-9FAD-419E-B83B-53E213F7D444}"/>
                  </a:ext>
                </a:extLst>
              </p:cNvPr>
              <p:cNvSpPr/>
              <p:nvPr/>
            </p:nvSpPr>
            <p:spPr>
              <a:xfrm rot="1264605">
                <a:off x="5563648" y="2718405"/>
                <a:ext cx="54223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When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en-US" sz="2400" dirty="0"/>
                  <a:t> we put parenthesis around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EF06FD1-9FAD-419E-B83B-53E213F7D4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264605">
                <a:off x="5563648" y="2718405"/>
                <a:ext cx="5422382" cy="461665"/>
              </a:xfrm>
              <a:prstGeom prst="rect">
                <a:avLst/>
              </a:prstGeom>
              <a:blipFill>
                <a:blip r:embed="rId4"/>
                <a:stretch>
                  <a:fillRect l="-2561" t="-3061" b="-3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048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152C7F-4F34-49AC-9E3B-B8E00EE2DE8B}"/>
                  </a:ext>
                </a:extLst>
              </p:cNvPr>
              <p:cNvSpPr txBox="1"/>
              <p:nvPr/>
            </p:nvSpPr>
            <p:spPr>
              <a:xfrm>
                <a:off x="597647" y="741082"/>
                <a:ext cx="6550212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Exponential Growth Function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Exponential function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sz="2400" b="0" dirty="0"/>
              </a:p>
              <a:p>
                <a:endParaRPr lang="en-US" sz="2400" dirty="0"/>
              </a:p>
              <a:p>
                <a:r>
                  <a:rPr lang="en-US" sz="2400" dirty="0"/>
                  <a:t>Example: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=2(1.1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/>
                  <a:t>Exponential Decay Function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Exponential function where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/>
                  <a:t>, i.e.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is a positive decimal/fraction less than 1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Example: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=4(0.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32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152C7F-4F34-49AC-9E3B-B8E00EE2D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47" y="741082"/>
                <a:ext cx="6550212" cy="5632311"/>
              </a:xfrm>
              <a:prstGeom prst="rect">
                <a:avLst/>
              </a:prstGeom>
              <a:blipFill>
                <a:blip r:embed="rId2"/>
                <a:stretch>
                  <a:fillRect l="-1395" t="-866" r="-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20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5AC8E08-27E1-4DDF-A4F7-B840C87B6D57}"/>
                  </a:ext>
                </a:extLst>
              </p:cNvPr>
              <p:cNvSpPr txBox="1"/>
              <p:nvPr/>
            </p:nvSpPr>
            <p:spPr>
              <a:xfrm>
                <a:off x="597647" y="693271"/>
                <a:ext cx="1100865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What do graphs of exponential functions look like?</a:t>
                </a:r>
              </a:p>
              <a:p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Parent function for exponential functions is: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/>
                  <a:t>    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=1)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5AC8E08-27E1-4DDF-A4F7-B840C87B6D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47" y="693271"/>
                <a:ext cx="11008659" cy="1938992"/>
              </a:xfrm>
              <a:prstGeom prst="rect">
                <a:avLst/>
              </a:prstGeom>
              <a:blipFill>
                <a:blip r:embed="rId2"/>
                <a:stretch>
                  <a:fillRect l="-831" t="-2516" b="-3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1D0559A2-AC05-4970-B870-711D8892E3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409" t="38683" r="23297" b="22183"/>
          <a:stretch/>
        </p:blipFill>
        <p:spPr>
          <a:xfrm>
            <a:off x="1594339" y="2947548"/>
            <a:ext cx="3079261" cy="23446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D302D97-7FBE-4C6B-9E58-E2787180F62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340" t="40280" r="24767" b="23311"/>
          <a:stretch/>
        </p:blipFill>
        <p:spPr>
          <a:xfrm>
            <a:off x="7205783" y="2971681"/>
            <a:ext cx="3313725" cy="218830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99C89EE-E7F0-4067-BA07-614718F54127}"/>
              </a:ext>
            </a:extLst>
          </p:cNvPr>
          <p:cNvSpPr/>
          <p:nvPr/>
        </p:nvSpPr>
        <p:spPr>
          <a:xfrm>
            <a:off x="4908062" y="5074943"/>
            <a:ext cx="4689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DF8D2E6-A3A1-4EC5-8D81-3237AC7C2564}"/>
              </a:ext>
            </a:extLst>
          </p:cNvPr>
          <p:cNvSpPr/>
          <p:nvPr/>
        </p:nvSpPr>
        <p:spPr>
          <a:xfrm>
            <a:off x="4566024" y="3621741"/>
            <a:ext cx="561788" cy="13387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EF9173-D993-431E-851F-03E6EB90D684}"/>
              </a:ext>
            </a:extLst>
          </p:cNvPr>
          <p:cNvSpPr/>
          <p:nvPr/>
        </p:nvSpPr>
        <p:spPr>
          <a:xfrm rot="553756">
            <a:off x="3901632" y="4012279"/>
            <a:ext cx="896470" cy="2151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CECF67-0BFE-465E-8B81-B80710EED1D1}"/>
              </a:ext>
            </a:extLst>
          </p:cNvPr>
          <p:cNvSpPr/>
          <p:nvPr/>
        </p:nvSpPr>
        <p:spPr>
          <a:xfrm rot="20902296">
            <a:off x="6979252" y="4389632"/>
            <a:ext cx="1252894" cy="224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73E195-0CD5-4B5C-B506-D10532952C93}"/>
              </a:ext>
            </a:extLst>
          </p:cNvPr>
          <p:cNvSpPr txBox="1"/>
          <p:nvPr/>
        </p:nvSpPr>
        <p:spPr>
          <a:xfrm>
            <a:off x="2545978" y="5163671"/>
            <a:ext cx="1278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Growth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6E63A9-BEDF-4777-80C8-1A57C079051E}"/>
              </a:ext>
            </a:extLst>
          </p:cNvPr>
          <p:cNvSpPr txBox="1"/>
          <p:nvPr/>
        </p:nvSpPr>
        <p:spPr>
          <a:xfrm>
            <a:off x="8615084" y="5045215"/>
            <a:ext cx="1278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Decay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7E9CE21-B392-4DC4-A97C-76A6360414D8}"/>
                  </a:ext>
                </a:extLst>
              </p:cNvPr>
              <p:cNvSpPr txBox="1"/>
              <p:nvPr/>
            </p:nvSpPr>
            <p:spPr>
              <a:xfrm>
                <a:off x="2498165" y="5735524"/>
                <a:ext cx="262964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is referred to as </a:t>
                </a:r>
              </a:p>
              <a:p>
                <a:r>
                  <a:rPr lang="en-US" sz="2400" dirty="0"/>
                  <a:t>the </a:t>
                </a:r>
                <a:r>
                  <a:rPr lang="en-US" sz="2400" b="1" i="1" dirty="0"/>
                  <a:t>growth factor</a:t>
                </a:r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7E9CE21-B392-4DC4-A97C-76A636041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165" y="5735524"/>
                <a:ext cx="2629647" cy="830997"/>
              </a:xfrm>
              <a:prstGeom prst="rect">
                <a:avLst/>
              </a:prstGeom>
              <a:blipFill>
                <a:blip r:embed="rId5"/>
                <a:stretch>
                  <a:fillRect l="-3712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1917C17-1D53-4FDF-A46B-5063CBCE4463}"/>
                  </a:ext>
                </a:extLst>
              </p:cNvPr>
              <p:cNvSpPr txBox="1"/>
              <p:nvPr/>
            </p:nvSpPr>
            <p:spPr>
              <a:xfrm>
                <a:off x="8615084" y="5735523"/>
                <a:ext cx="262964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is referred to as </a:t>
                </a:r>
              </a:p>
              <a:p>
                <a:r>
                  <a:rPr lang="en-US" sz="2400" dirty="0"/>
                  <a:t>the </a:t>
                </a:r>
                <a:r>
                  <a:rPr lang="en-US" sz="2400" b="1" i="1" dirty="0"/>
                  <a:t>decay factor</a:t>
                </a:r>
                <a:endParaRPr lang="en-US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1917C17-1D53-4FDF-A46B-5063CBCE4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5084" y="5735523"/>
                <a:ext cx="2629647" cy="830997"/>
              </a:xfrm>
              <a:prstGeom prst="rect">
                <a:avLst/>
              </a:prstGeom>
              <a:blipFill>
                <a:blip r:embed="rId6"/>
                <a:stretch>
                  <a:fillRect l="-3472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7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0D7009C-38EB-4964-82EA-51A3A5FF1DD7}"/>
                  </a:ext>
                </a:extLst>
              </p:cNvPr>
              <p:cNvSpPr txBox="1"/>
              <p:nvPr/>
            </p:nvSpPr>
            <p:spPr>
              <a:xfrm>
                <a:off x="442259" y="681318"/>
                <a:ext cx="10996706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Definition</a:t>
                </a:r>
                <a:r>
                  <a:rPr lang="en-US" sz="2400" dirty="0"/>
                  <a:t>: Asymptote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A line that a graph approaches, gets closer and closer to but never touches.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For exponential functions, 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-axis is an </a:t>
                </a:r>
                <a:r>
                  <a:rPr lang="en-US" sz="2400" b="1" i="1" dirty="0"/>
                  <a:t>asymptote</a:t>
                </a:r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0D7009C-38EB-4964-82EA-51A3A5FF1D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59" y="681318"/>
                <a:ext cx="10996706" cy="1938992"/>
              </a:xfrm>
              <a:prstGeom prst="rect">
                <a:avLst/>
              </a:prstGeom>
              <a:blipFill>
                <a:blip r:embed="rId2"/>
                <a:stretch>
                  <a:fillRect l="-887" t="-2516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1A26C06-2BCD-4871-9D98-057D55FB29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44" t="38240" r="1326" b="16098"/>
          <a:stretch/>
        </p:blipFill>
        <p:spPr>
          <a:xfrm>
            <a:off x="1462857" y="3154083"/>
            <a:ext cx="8326602" cy="273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4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84958" y="92667"/>
            <a:ext cx="9202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Tell whether each function represents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exponential growth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exponential decay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Then graph the function. </a:t>
            </a:r>
            <a:endParaRPr lang="en-US" sz="2000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84958" y="894754"/>
                <a:ext cx="12675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a. </a:t>
                </a:r>
                <a:r>
                  <a:rPr lang="pt-BR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pt-BR" sz="20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sz="200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000" i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58" y="894754"/>
                <a:ext cx="1267506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5314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 flipV="1">
            <a:off x="2861868" y="4002782"/>
            <a:ext cx="0" cy="55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84958" y="2044012"/>
            <a:ext cx="126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a. Step 1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1697707" y="2044012"/>
            <a:ext cx="6515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Identify the value of the base. The base, 2, is greater than 1, so the function represents exponential growth.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6179500" y="894754"/>
                <a:ext cx="1821500" cy="644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b. </a:t>
                </a:r>
                <a:r>
                  <a:rPr lang="pt-BR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pt-BR" sz="20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2000" i="1" dirty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m:rPr>
                        <m:nor/>
                      </m:rPr>
                      <a:rPr lang="pt-BR" sz="2000" i="1" baseline="8000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x</m:t>
                    </m:r>
                  </m:oMath>
                </a14:m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500" y="894754"/>
                <a:ext cx="1821500" cy="644600"/>
              </a:xfrm>
              <a:prstGeom prst="rect">
                <a:avLst/>
              </a:prstGeom>
              <a:blipFill rotWithShape="1">
                <a:blip r:embed="rId3"/>
                <a:stretch>
                  <a:fillRect l="-3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77059" y="2958412"/>
            <a:ext cx="126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1697707" y="2958412"/>
            <a:ext cx="2889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Make a table of values.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/>
            </p:nvGraphicFramePr>
            <p:xfrm>
              <a:off x="1825035" y="3566093"/>
              <a:ext cx="5120640" cy="119821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315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5248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endParaRPr lang="en-US" sz="2000" b="1" i="1" dirty="0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07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i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</a:t>
                          </a:r>
                          <a:endParaRPr lang="en-US" sz="2000" b="1" i="1" dirty="0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dirty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dirty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2000" b="0" i="0" dirty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2000" b="0" i="0" dirty="0" smtClean="0"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4532094"/>
                  </p:ext>
                </p:extLst>
              </p:nvPr>
            </p:nvGraphicFramePr>
            <p:xfrm>
              <a:off x="1825035" y="3566093"/>
              <a:ext cx="5120640" cy="119821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31520"/>
                    <a:gridCol w="731520"/>
                    <a:gridCol w="731520"/>
                    <a:gridCol w="731520"/>
                    <a:gridCol w="731520"/>
                    <a:gridCol w="731520"/>
                    <a:gridCol w="731520"/>
                  </a:tblGrid>
                  <a:tr h="5248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i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x</a:t>
                          </a:r>
                          <a:endParaRPr lang="en-US" sz="2000" b="1" i="1" dirty="0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00000" t="-1163" r="-500833" b="-12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00000" t="-1163" r="-400833" b="-12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73354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="1" i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</a:t>
                          </a:r>
                          <a:endParaRPr lang="en-US" sz="2000" b="1" i="1" dirty="0" smtClean="0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6ECCB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00000" t="-78378" r="-5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00000" t="-78378" r="-4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77059" y="5131768"/>
            <a:ext cx="126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1697707" y="5131768"/>
            <a:ext cx="3649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Plot the points from the table.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77059" y="5809230"/>
            <a:ext cx="126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Step 4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1697707" y="5809230"/>
            <a:ext cx="53455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Draw, from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to right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 smooth curve that begins just above the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-axis, passes through the plotted points, and moves up to the right.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4958" y="1469383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E33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K:\BI-HighSchool-2019\Digital Examples\Algebra 2\ART\png\HSAlg2_de_0601_00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982" y="3538981"/>
            <a:ext cx="3323762" cy="302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90734" y="4129790"/>
            <a:ext cx="451829" cy="622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27750" y="4122295"/>
            <a:ext cx="451829" cy="622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35591" y="4113502"/>
            <a:ext cx="451829" cy="622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95106" y="4122295"/>
            <a:ext cx="451829" cy="622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631304" y="4117298"/>
            <a:ext cx="451829" cy="622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15855" y="4114800"/>
            <a:ext cx="451829" cy="622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K:\BI-HighSchool-2019\Digital Examples\Algebra 2\ART\png\HSAlg2_de_0601_000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73" y="3553971"/>
            <a:ext cx="2494857" cy="277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8104528" y="3782536"/>
            <a:ext cx="1606673" cy="2456145"/>
            <a:chOff x="8104528" y="3782536"/>
            <a:chExt cx="1606673" cy="2456145"/>
          </a:xfrm>
        </p:grpSpPr>
        <p:sp>
          <p:nvSpPr>
            <p:cNvPr id="24" name="Oval 23"/>
            <p:cNvSpPr/>
            <p:nvPr/>
          </p:nvSpPr>
          <p:spPr>
            <a:xfrm>
              <a:off x="8104528" y="6122443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8402250" y="6049334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8704552" y="5898062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9006460" y="5589948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9301738" y="4992346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9594964" y="3782536"/>
              <a:ext cx="116237" cy="1162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890481" y="4270066"/>
            <a:ext cx="965737" cy="341540"/>
            <a:chOff x="5292491" y="4665840"/>
            <a:chExt cx="1573391" cy="341540"/>
          </a:xfrm>
        </p:grpSpPr>
        <p:sp>
          <p:nvSpPr>
            <p:cNvPr id="35" name="Rounded Rectangular Callout 34"/>
            <p:cNvSpPr/>
            <p:nvPr/>
          </p:nvSpPr>
          <p:spPr>
            <a:xfrm>
              <a:off x="5309497" y="4665840"/>
              <a:ext cx="1241076" cy="338554"/>
            </a:xfrm>
            <a:prstGeom prst="wedgeRoundRectCallout">
              <a:avLst>
                <a:gd name="adj1" fmla="val -67327"/>
                <a:gd name="adj2" fmla="val -111081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5292491" y="4668826"/>
                  <a:ext cx="1573391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1800"/>
                    </a:spcBef>
                    <a:spcAft>
                      <a:spcPts val="1200"/>
                    </a:spcAft>
                  </a:pPr>
                  <a:r>
                    <a:rPr lang="pt-BR" sz="1600" i="1" dirty="0">
                      <a:solidFill>
                        <a:schemeClr val="accent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</a:t>
                  </a:r>
                  <a:r>
                    <a:rPr lang="pt-BR" sz="1600" i="1" baseline="-25000" dirty="0">
                      <a:solidFill>
                        <a:schemeClr val="accent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600" i="1" dirty="0">
                          <a:solidFill>
                            <a:schemeClr val="accent1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=</m:t>
                      </m:r>
                      <m:r>
                        <m:rPr>
                          <m:nor/>
                        </m:rPr>
                        <a:rPr lang="en-US" sz="160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2</m:t>
                      </m:r>
                    </m:oMath>
                  </a14:m>
                  <a:r>
                    <a:rPr lang="en-US" sz="1600" i="1" baseline="30000" dirty="0">
                      <a:solidFill>
                        <a:schemeClr val="accent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2491" y="4668826"/>
                  <a:ext cx="1573391" cy="33855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3145" t="-5455" b="-23636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151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52" grpId="0"/>
      <p:bldP spid="53" grpId="0"/>
      <p:bldP spid="63" grpId="0"/>
      <p:bldP spid="64" grpId="0"/>
      <p:bldP spid="65" grpId="0"/>
      <p:bldP spid="66" grpId="0"/>
      <p:bldP spid="2" grpId="0"/>
      <p:bldP spid="3" grpId="0" animBg="1"/>
      <p:bldP spid="18" grpId="0" animBg="1"/>
      <p:bldP spid="19" grpId="0" animBg="1"/>
      <p:bldP spid="20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3894</TotalTime>
  <Words>811</Words>
  <Application>Microsoft Office PowerPoint</Application>
  <PresentationFormat>Widescreen</PresentationFormat>
  <Paragraphs>147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Thompson, Mikel</cp:lastModifiedBy>
  <cp:revision>225</cp:revision>
  <dcterms:created xsi:type="dcterms:W3CDTF">2018-01-02T19:57:38Z</dcterms:created>
  <dcterms:modified xsi:type="dcterms:W3CDTF">2020-03-04T16:14:43Z</dcterms:modified>
</cp:coreProperties>
</file>